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310" r:id="rId13"/>
    <p:sldId id="311" r:id="rId14"/>
    <p:sldId id="277" r:id="rId15"/>
    <p:sldId id="309" r:id="rId16"/>
    <p:sldId id="278" r:id="rId17"/>
    <p:sldId id="279" r:id="rId18"/>
    <p:sldId id="280" r:id="rId19"/>
    <p:sldId id="281" r:id="rId20"/>
    <p:sldId id="31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34C47-F5B4-4E3D-9B04-996B3335737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44915-FEBE-4023-9EBE-84C5F882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8735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9B355A-4EC8-411C-8A97-9AAF47C1267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>
            <a:extLst>
              <a:ext uri="{FF2B5EF4-FFF2-40B4-BE49-F238E27FC236}">
                <a16:creationId xmlns:a16="http://schemas.microsoft.com/office/drawing/2014/main" xmlns="" id="{D5985619-1B8E-46C3-86D3-E3208326F2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>
            <a:extLst>
              <a:ext uri="{FF2B5EF4-FFF2-40B4-BE49-F238E27FC236}">
                <a16:creationId xmlns:a16="http://schemas.microsoft.com/office/drawing/2014/main" xmlns="" id="{531CADDA-E046-4B99-96E3-8D6D4CE2DA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Фотография сделана в пасмурный день </a:t>
            </a:r>
          </a:p>
        </p:txBody>
      </p:sp>
      <p:sp>
        <p:nvSpPr>
          <p:cNvPr id="38916" name="Номер слайда 3">
            <a:extLst>
              <a:ext uri="{FF2B5EF4-FFF2-40B4-BE49-F238E27FC236}">
                <a16:creationId xmlns:a16="http://schemas.microsoft.com/office/drawing/2014/main" xmlns="" id="{C57131FD-C81F-44BA-9F85-E73AF3A5F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7063FB8-9A82-4864-9159-E118BE3F18DD}" type="slidenum">
              <a:rPr lang="ru-RU" altLang="ru-RU"/>
              <a:pPr>
                <a:spcBef>
                  <a:spcPct val="0"/>
                </a:spcBef>
              </a:pPr>
              <a:t>17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>
            <a:extLst>
              <a:ext uri="{FF2B5EF4-FFF2-40B4-BE49-F238E27FC236}">
                <a16:creationId xmlns:a16="http://schemas.microsoft.com/office/drawing/2014/main" xmlns="" id="{B66E684E-4527-46AD-9D36-3E45C4B788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>
            <a:extLst>
              <a:ext uri="{FF2B5EF4-FFF2-40B4-BE49-F238E27FC236}">
                <a16:creationId xmlns:a16="http://schemas.microsoft.com/office/drawing/2014/main" xmlns="" id="{093A56DA-A291-47FC-90CD-1290A5ACD4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Контровой свет  создает большой интервал яркостей </a:t>
            </a:r>
          </a:p>
        </p:txBody>
      </p:sp>
      <p:sp>
        <p:nvSpPr>
          <p:cNvPr id="40964" name="Номер слайда 3">
            <a:extLst>
              <a:ext uri="{FF2B5EF4-FFF2-40B4-BE49-F238E27FC236}">
                <a16:creationId xmlns:a16="http://schemas.microsoft.com/office/drawing/2014/main" xmlns="" id="{8E529E61-AF64-484B-9614-4862A7E05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D9A70C-2638-49EE-877E-3E0A838C694B}" type="slidenum">
              <a:rPr lang="ru-RU" altLang="ru-RU"/>
              <a:pPr>
                <a:spcBef>
                  <a:spcPct val="0"/>
                </a:spcBef>
              </a:pPr>
              <a:t>18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>
            <a:extLst>
              <a:ext uri="{FF2B5EF4-FFF2-40B4-BE49-F238E27FC236}">
                <a16:creationId xmlns:a16="http://schemas.microsoft.com/office/drawing/2014/main" xmlns="" id="{A33B46E7-FA01-44F6-AB89-D66711C01D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>
            <a:extLst>
              <a:ext uri="{FF2B5EF4-FFF2-40B4-BE49-F238E27FC236}">
                <a16:creationId xmlns:a16="http://schemas.microsoft.com/office/drawing/2014/main" xmlns="" id="{7A732C99-99FD-43F1-B2F3-A0ADD49BBF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                                                                                       Создает мягкий светотененевой рисунок </a:t>
            </a:r>
          </a:p>
        </p:txBody>
      </p:sp>
      <p:sp>
        <p:nvSpPr>
          <p:cNvPr id="43012" name="Номер слайда 3">
            <a:extLst>
              <a:ext uri="{FF2B5EF4-FFF2-40B4-BE49-F238E27FC236}">
                <a16:creationId xmlns:a16="http://schemas.microsoft.com/office/drawing/2014/main" xmlns="" id="{26C64670-E260-454A-89F5-0A1EDFDEBE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5A6D17-B343-4139-9C4E-9DBAF053636E}" type="slidenum">
              <a:rPr lang="ru-RU" altLang="ru-RU"/>
              <a:pPr>
                <a:spcBef>
                  <a:spcPct val="0"/>
                </a:spcBef>
              </a:pPr>
              <a:t>19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>
            <a:extLst>
              <a:ext uri="{FF2B5EF4-FFF2-40B4-BE49-F238E27FC236}">
                <a16:creationId xmlns:a16="http://schemas.microsoft.com/office/drawing/2014/main" xmlns="" id="{D5985619-1B8E-46C3-86D3-E3208326F2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>
            <a:extLst>
              <a:ext uri="{FF2B5EF4-FFF2-40B4-BE49-F238E27FC236}">
                <a16:creationId xmlns:a16="http://schemas.microsoft.com/office/drawing/2014/main" xmlns="" id="{531CADDA-E046-4B99-96E3-8D6D4CE2DA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Фотография сделана в пасмурный день </a:t>
            </a:r>
          </a:p>
        </p:txBody>
      </p:sp>
      <p:sp>
        <p:nvSpPr>
          <p:cNvPr id="38916" name="Номер слайда 3">
            <a:extLst>
              <a:ext uri="{FF2B5EF4-FFF2-40B4-BE49-F238E27FC236}">
                <a16:creationId xmlns:a16="http://schemas.microsoft.com/office/drawing/2014/main" xmlns="" id="{C57131FD-C81F-44BA-9F85-E73AF3A5F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7063FB8-9A82-4864-9159-E118BE3F18DD}" type="slidenum">
              <a:rPr lang="ru-RU" altLang="ru-RU"/>
              <a:pPr>
                <a:spcBef>
                  <a:spcPct val="0"/>
                </a:spcBef>
              </a:pPr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7148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216024"/>
          </a:xfrm>
        </p:spPr>
        <p:txBody>
          <a:bodyPr>
            <a:noAutofit/>
          </a:bodyPr>
          <a:lstStyle/>
          <a:p>
            <a:r>
              <a:rPr lang="ru-RU" sz="2800" b="1" dirty="0"/>
              <a:t>Особенности естественного освещения в </a:t>
            </a:r>
            <a:r>
              <a:rPr lang="ru-RU" sz="2800" b="1" dirty="0" smtClean="0"/>
              <a:t>фотографии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Педагог </a:t>
            </a:r>
            <a:r>
              <a:rPr lang="ru-RU" sz="2800" b="1" dirty="0" err="1" smtClean="0"/>
              <a:t>Тарвердян</a:t>
            </a:r>
            <a:r>
              <a:rPr lang="ru-RU" sz="2800" b="1" dirty="0" smtClean="0"/>
              <a:t> А.Х.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348880"/>
            <a:ext cx="8724790" cy="3312368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Солнце является единственным из заслуживающих внимания источником естественного света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Проникая через земную атмосферу, солнечные лучи претерпевают значительные перемены. </a:t>
            </a:r>
          </a:p>
          <a:p>
            <a:endParaRPr lang="ru-RU" sz="2400" dirty="0"/>
          </a:p>
          <a:p>
            <a:r>
              <a:rPr lang="ru-RU" sz="2400" dirty="0"/>
              <a:t>Значительная часть солнечных лучей, попадая в атмосферу, претерпевает изменения другого рода. Это отражение и преломление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787108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ru-RU" sz="2000" dirty="0"/>
              <a:t>Факторы естественного освещения.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9066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/>
              <a:t>Свет солнца при частичной облачности</a:t>
            </a:r>
          </a:p>
          <a:p>
            <a:pPr marL="0" indent="0" algn="ctr">
              <a:buNone/>
            </a:pPr>
            <a:r>
              <a:rPr lang="ru-RU" sz="2000" dirty="0"/>
              <a:t>Облака- это скопление взвешенных в атмосфере водяных капель и ледяных кристаллов. </a:t>
            </a:r>
          </a:p>
          <a:p>
            <a:pPr marL="0" indent="0" algn="ctr">
              <a:buNone/>
            </a:pPr>
            <a:r>
              <a:rPr lang="ru-RU" sz="2000" b="1" dirty="0"/>
              <a:t>Облака верхнего яруса.</a:t>
            </a:r>
          </a:p>
          <a:p>
            <a:pPr marL="0" indent="0">
              <a:buNone/>
            </a:pPr>
            <a:r>
              <a:rPr lang="ru-RU" sz="2000" dirty="0"/>
              <a:t>Создают высокую освещенность. Основная роль этих облаков –снижение контрастов в теневых участках горизонтальных и вертикальных поверхностей и изменение цветности теней в строну исчезновения синей окраски.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3278980"/>
            <a:ext cx="4464496" cy="324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5465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0875"/>
          </a:xfrm>
        </p:spPr>
        <p:txBody>
          <a:bodyPr>
            <a:noAutofit/>
          </a:bodyPr>
          <a:lstStyle/>
          <a:p>
            <a:r>
              <a:rPr lang="ru-RU" sz="2000" dirty="0"/>
              <a:t>Факторы естественного освещения.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435280" cy="6048672"/>
          </a:xfrm>
        </p:spPr>
        <p:txBody>
          <a:bodyPr>
            <a:normAutofit/>
          </a:bodyPr>
          <a:lstStyle/>
          <a:p>
            <a:r>
              <a:rPr lang="ru-RU" sz="2000" dirty="0"/>
              <a:t>Облака среднего яруса . Не прозрачны, с куполообразными вершинами , очень </a:t>
            </a:r>
            <a:r>
              <a:rPr lang="ru-RU" sz="2000" dirty="0" err="1"/>
              <a:t>фактурны</a:t>
            </a:r>
            <a:r>
              <a:rPr lang="ru-RU" sz="2000" dirty="0"/>
              <a:t>, любимы фотографами. </a:t>
            </a:r>
          </a:p>
          <a:p>
            <a:r>
              <a:rPr lang="ru-RU" sz="2000" dirty="0"/>
              <a:t>Лучи солнца, освещая такие облака, создают  много  светотеневых и тональных переходов, , от ослепительно белых до  темно-серых. </a:t>
            </a:r>
          </a:p>
          <a:p>
            <a:r>
              <a:rPr lang="ru-RU" sz="2000" dirty="0"/>
              <a:t>Редкие кучевые облака- большие белые  отражатели. 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857" y="2708920"/>
            <a:ext cx="5560391" cy="365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1821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0875"/>
          </a:xfrm>
        </p:spPr>
        <p:txBody>
          <a:bodyPr>
            <a:noAutofit/>
          </a:bodyPr>
          <a:lstStyle/>
          <a:p>
            <a:r>
              <a:rPr lang="ru-RU" sz="2000" dirty="0"/>
              <a:t>Факторы естественного освещения.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435280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Эффекты освещения. Солнце с облаками</a:t>
            </a:r>
          </a:p>
          <a:p>
            <a:pPr marL="0" indent="0" algn="ctr">
              <a:buNone/>
            </a:pPr>
            <a:r>
              <a:rPr lang="ru-RU" sz="2400" dirty="0"/>
              <a:t> </a:t>
            </a:r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C490F84D-D89D-4481-BABE-85D4C946D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42728" y="1600200"/>
            <a:ext cx="5452864" cy="408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2756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0875"/>
          </a:xfrm>
        </p:spPr>
        <p:txBody>
          <a:bodyPr>
            <a:noAutofit/>
          </a:bodyPr>
          <a:lstStyle/>
          <a:p>
            <a:r>
              <a:rPr lang="ru-RU" sz="2000" dirty="0"/>
              <a:t>Факторы естественного освещения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435280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Эффекты освещения. Солнце с облаками</a:t>
            </a:r>
          </a:p>
          <a:p>
            <a:pPr marL="0" indent="0" algn="ctr">
              <a:buNone/>
            </a:pPr>
            <a:r>
              <a:rPr lang="ru-RU" sz="2400" dirty="0"/>
              <a:t> </a:t>
            </a:r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771DA546-5577-428A-8E81-3756C6AD4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13941" y="1268760"/>
            <a:ext cx="7310437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119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xmlns="" id="{CD6D025D-1136-458F-9D92-7721D0EE8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288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dirty="0"/>
              <a:t>Факторы естественного освещения</a:t>
            </a:r>
          </a:p>
        </p:txBody>
      </p:sp>
      <p:sp>
        <p:nvSpPr>
          <p:cNvPr id="34819" name="Объект 2">
            <a:extLst>
              <a:ext uri="{FF2B5EF4-FFF2-40B4-BE49-F238E27FC236}">
                <a16:creationId xmlns:a16="http://schemas.microsoft.com/office/drawing/2014/main" xmlns="" id="{639A114F-1D0A-4F58-87C5-D3C0BACC47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781129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800" dirty="0">
                <a:latin typeface="+mj-lt"/>
              </a:rPr>
              <a:t>Так, стоит Солнцу скрыться даже за небольшой тучкой, все освещение под этой тучкой полностью определяется действием вторичных источников света: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800" dirty="0">
                <a:latin typeface="+mj-lt"/>
              </a:rPr>
              <a:t>этой тучкой,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800" dirty="0">
                <a:latin typeface="+mj-lt"/>
              </a:rPr>
              <a:t>соседними облаками,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800" dirty="0">
                <a:latin typeface="+mj-lt"/>
              </a:rPr>
              <a:t>а также близлежащими освещенными предметами.</a:t>
            </a:r>
          </a:p>
          <a:p>
            <a:pPr eaLnBrk="1" hangingPunct="1"/>
            <a:endParaRPr lang="ru-RU" alt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xmlns="" id="{343B6980-DDF8-4B3A-8434-BC73D29EF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154781"/>
            <a:ext cx="8229600" cy="22939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dirty="0"/>
              <a:t>Факторы естественного освещения</a:t>
            </a:r>
          </a:p>
        </p:txBody>
      </p:sp>
      <p:sp>
        <p:nvSpPr>
          <p:cNvPr id="35843" name="Объект 2">
            <a:extLst>
              <a:ext uri="{FF2B5EF4-FFF2-40B4-BE49-F238E27FC236}">
                <a16:creationId xmlns:a16="http://schemas.microsoft.com/office/drawing/2014/main" xmlns="" id="{69C7E8A2-5694-4CDC-A085-2FC22A00FA5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925145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altLang="ru-RU" sz="2000" dirty="0"/>
              <a:t>Свет солнца, случайно открытого грозовой тучей</a:t>
            </a:r>
          </a:p>
          <a:p>
            <a:pPr eaLnBrk="1" hangingPunct="1"/>
            <a:endParaRPr lang="ru-RU" altLang="ru-RU" sz="2000" dirty="0"/>
          </a:p>
        </p:txBody>
      </p:sp>
      <p:pic>
        <p:nvPicPr>
          <p:cNvPr id="35844" name="Рисунок 3">
            <a:extLst>
              <a:ext uri="{FF2B5EF4-FFF2-40B4-BE49-F238E27FC236}">
                <a16:creationId xmlns:a16="http://schemas.microsoft.com/office/drawing/2014/main" xmlns="" id="{69EFD5B9-C645-4EE4-B654-9B995A1EC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3069" y="1268760"/>
            <a:ext cx="6192787" cy="464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>
            <a:extLst>
              <a:ext uri="{FF2B5EF4-FFF2-40B4-BE49-F238E27FC236}">
                <a16:creationId xmlns:a16="http://schemas.microsoft.com/office/drawing/2014/main" xmlns="" id="{9106DE08-8638-4335-8C8C-E843CD626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/>
              <a:t>Факторы естественного освещения</a:t>
            </a:r>
          </a:p>
        </p:txBody>
      </p:sp>
      <p:sp>
        <p:nvSpPr>
          <p:cNvPr id="36867" name="Объект 2">
            <a:extLst>
              <a:ext uri="{FF2B5EF4-FFF2-40B4-BE49-F238E27FC236}">
                <a16:creationId xmlns:a16="http://schemas.microsoft.com/office/drawing/2014/main" xmlns="" id="{99E19E74-AB8C-4834-A9A7-98026A3A6D0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229600" cy="5709121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2000" dirty="0"/>
              <a:t>На фотографиях детали в тенях не прорабатываются. 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Пейзажи принимают фантастический вид. </a:t>
            </a:r>
          </a:p>
        </p:txBody>
      </p:sp>
      <p:pic>
        <p:nvPicPr>
          <p:cNvPr id="36868" name="Рисунок 3">
            <a:extLst>
              <a:ext uri="{FF2B5EF4-FFF2-40B4-BE49-F238E27FC236}">
                <a16:creationId xmlns:a16="http://schemas.microsoft.com/office/drawing/2014/main" xmlns="" id="{1DF1C4D3-AED5-4842-979C-6441B20CA6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5487920" cy="386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xmlns="" id="{A501F8D8-36CB-4D15-99F4-43011F096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/>
              <a:t>Факторы естественного освещения </a:t>
            </a:r>
          </a:p>
        </p:txBody>
      </p:sp>
      <p:sp>
        <p:nvSpPr>
          <p:cNvPr id="37891" name="Объект 2">
            <a:extLst>
              <a:ext uri="{FF2B5EF4-FFF2-40B4-BE49-F238E27FC236}">
                <a16:creationId xmlns:a16="http://schemas.microsoft.com/office/drawing/2014/main" xmlns="" id="{AFA47C7C-9A47-42E7-8D2D-D06C293262D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363272" cy="5781129"/>
          </a:xfrm>
        </p:spPr>
        <p:txBody>
          <a:bodyPr/>
          <a:lstStyle/>
          <a:p>
            <a:pPr eaLnBrk="1" hangingPunct="1"/>
            <a:r>
              <a:rPr lang="ru-RU" altLang="ru-RU" sz="2800" dirty="0"/>
              <a:t>Света может быть много или мало, но плохого и хорошего света нет, особенно если свет естественный.  </a:t>
            </a:r>
          </a:p>
          <a:p>
            <a:pPr eaLnBrk="1" hangingPunct="1"/>
            <a:r>
              <a:rPr lang="ru-RU" altLang="ru-RU" sz="2800" dirty="0"/>
              <a:t>Свет может быть непонятным и неосвоенным. </a:t>
            </a:r>
          </a:p>
          <a:p>
            <a:pPr marL="0" indent="0" algn="ctr" eaLnBrk="1" hangingPunct="1">
              <a:buNone/>
            </a:pPr>
            <a:r>
              <a:rPr lang="ru-RU" altLang="ru-RU" sz="2800" b="1" dirty="0"/>
              <a:t>Снимки, сделанные при разных  условиях освещения</a:t>
            </a:r>
            <a:r>
              <a:rPr lang="ru-RU" altLang="ru-RU" b="1" dirty="0"/>
              <a:t>:</a:t>
            </a:r>
          </a:p>
          <a:p>
            <a:pPr eaLnBrk="1" hangingPunct="1"/>
            <a:endParaRPr lang="ru-RU" altLang="ru-RU" dirty="0"/>
          </a:p>
        </p:txBody>
      </p:sp>
      <p:pic>
        <p:nvPicPr>
          <p:cNvPr id="37892" name="Рисунок 3">
            <a:extLst>
              <a:ext uri="{FF2B5EF4-FFF2-40B4-BE49-F238E27FC236}">
                <a16:creationId xmlns:a16="http://schemas.microsoft.com/office/drawing/2014/main" xmlns="" id="{CE28BBD3-4B24-4ED3-9D17-BFE357E74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9186" y="3583260"/>
            <a:ext cx="45593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xmlns="" id="{C440924F-0BE3-42AF-A042-710B00626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/>
              <a:t>Факторы естественного освещения </a:t>
            </a:r>
            <a:endParaRPr lang="ru-RU" sz="2000" dirty="0"/>
          </a:p>
        </p:txBody>
      </p:sp>
      <p:pic>
        <p:nvPicPr>
          <p:cNvPr id="39939" name="Объект 3">
            <a:extLst>
              <a:ext uri="{FF2B5EF4-FFF2-40B4-BE49-F238E27FC236}">
                <a16:creationId xmlns:a16="http://schemas.microsoft.com/office/drawing/2014/main" xmlns="" id="{5591C19E-6738-4763-9B5D-BBAEE2BFFA83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55650" y="1341438"/>
            <a:ext cx="3671888" cy="2976562"/>
          </a:xfrm>
        </p:spPr>
      </p:pic>
      <p:pic>
        <p:nvPicPr>
          <p:cNvPr id="39940" name="Рисунок 4">
            <a:extLst>
              <a:ext uri="{FF2B5EF4-FFF2-40B4-BE49-F238E27FC236}">
                <a16:creationId xmlns:a16="http://schemas.microsoft.com/office/drawing/2014/main" xmlns="" id="{E70747F9-1189-4DA7-893F-7A135545A2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060575"/>
            <a:ext cx="3657600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423DCDEB-3B1C-4A40-B4EE-A7C623EAD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/>
              <a:t>Факторы естественного освещения </a:t>
            </a:r>
          </a:p>
        </p:txBody>
      </p:sp>
      <p:pic>
        <p:nvPicPr>
          <p:cNvPr id="41987" name="Объект 3">
            <a:extLst>
              <a:ext uri="{FF2B5EF4-FFF2-40B4-BE49-F238E27FC236}">
                <a16:creationId xmlns:a16="http://schemas.microsoft.com/office/drawing/2014/main" xmlns="" id="{08BB3ACA-8FCB-4883-A13C-C2A7B4E203A6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042988" y="1484313"/>
            <a:ext cx="2974975" cy="3168650"/>
          </a:xfrm>
        </p:spPr>
      </p:pic>
      <p:pic>
        <p:nvPicPr>
          <p:cNvPr id="41988" name="Рисунок 4">
            <a:extLst>
              <a:ext uri="{FF2B5EF4-FFF2-40B4-BE49-F238E27FC236}">
                <a16:creationId xmlns:a16="http://schemas.microsoft.com/office/drawing/2014/main" xmlns="" id="{4411916E-82F0-414D-B047-C36E86F624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628775"/>
            <a:ext cx="2957512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8229600" cy="21575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dirty="0"/>
              <a:t>Особенности естественного освещения в фотографии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40297" y="404664"/>
            <a:ext cx="8863408" cy="6264423"/>
          </a:xfrm>
        </p:spPr>
        <p:txBody>
          <a:bodyPr rtlCol="0">
            <a:normAutofit fontScale="700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  <a:p>
            <a:pPr marL="274320" indent="-274320" algn="ctr">
              <a:defRPr/>
            </a:pPr>
            <a:r>
              <a:rPr lang="ru-RU" sz="2000" b="1" dirty="0"/>
              <a:t>Факторы, влияющие на характеристики солнечного освещения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800" b="1" dirty="0"/>
              <a:t>Высота Солнца  над линией горизонта:</a:t>
            </a:r>
            <a:r>
              <a:rPr lang="ru-RU" sz="3800" dirty="0"/>
              <a:t>	</a:t>
            </a:r>
            <a:r>
              <a:rPr lang="ru-RU" sz="2600" dirty="0"/>
              <a:t>	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600" dirty="0"/>
              <a:t>      </a:t>
            </a:r>
            <a:r>
              <a:rPr lang="ru-RU" sz="2900" dirty="0"/>
              <a:t>зависит от: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900" dirty="0"/>
              <a:t>      времени суток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900" dirty="0"/>
              <a:t>      времени года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900" dirty="0"/>
              <a:t>      географической широты места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600" dirty="0"/>
              <a:t>                                      </a:t>
            </a:r>
            <a:r>
              <a:rPr lang="ru-RU" sz="2600" b="1" dirty="0"/>
              <a:t>Примеры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600" b="1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600" b="1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600" b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dirty="0"/>
              <a:t>      </a:t>
            </a:r>
            <a:r>
              <a:rPr lang="ru-RU" sz="2900" dirty="0"/>
              <a:t>Лучи восходящего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/>
              <a:t> или заходящего солнца- косые лучи ,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/>
              <a:t> хорошо   прорабатывают фактуру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/>
              <a:t> поверхности,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/>
              <a:t> создавая интересные эффекты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/>
              <a:t> освещения.  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dirty="0"/>
              <a:t>                                     </a:t>
            </a:r>
          </a:p>
        </p:txBody>
      </p:sp>
      <p:pic>
        <p:nvPicPr>
          <p:cNvPr id="10244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6979" y="2996952"/>
            <a:ext cx="4276725" cy="2673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3879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xmlns="" id="{A501F8D8-36CB-4D15-99F4-43011F096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/>
              <a:t>Факторы естественного освещения </a:t>
            </a:r>
          </a:p>
        </p:txBody>
      </p:sp>
      <p:sp>
        <p:nvSpPr>
          <p:cNvPr id="37891" name="Объект 2">
            <a:extLst>
              <a:ext uri="{FF2B5EF4-FFF2-40B4-BE49-F238E27FC236}">
                <a16:creationId xmlns:a16="http://schemas.microsoft.com/office/drawing/2014/main" xmlns="" id="{AFA47C7C-9A47-42E7-8D2D-D06C293262D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363272" cy="5781129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altLang="ru-RU" sz="2400" b="1" dirty="0"/>
              <a:t>Задание для самостоятельной работы</a:t>
            </a:r>
          </a:p>
          <a:p>
            <a:pPr marL="0" indent="0" eaLnBrk="1" hangingPunct="1">
              <a:buNone/>
            </a:pPr>
            <a:r>
              <a:rPr lang="ru-RU" altLang="ru-RU" sz="2800" i="1" dirty="0"/>
              <a:t>1.Сделать фотографии из  окна в различное время суток и при различной погоде, используя  объективы с различным  фокусным расстоянием.</a:t>
            </a:r>
          </a:p>
          <a:p>
            <a:pPr marL="0" indent="0" eaLnBrk="1" hangingPunct="1">
              <a:buNone/>
            </a:pPr>
            <a:r>
              <a:rPr lang="ru-RU" altLang="ru-RU" sz="2800" i="1" dirty="0"/>
              <a:t>(Можно использовать смартфон в дополнение к фотоаппарату)</a:t>
            </a:r>
          </a:p>
          <a:p>
            <a:pPr marL="0" indent="0" eaLnBrk="1" hangingPunct="1">
              <a:buNone/>
            </a:pPr>
            <a:r>
              <a:rPr lang="ru-RU" altLang="ru-RU" sz="2800" i="1" dirty="0"/>
              <a:t>2.Проанализировать фотоснимки. </a:t>
            </a:r>
          </a:p>
          <a:p>
            <a:pPr marL="0" indent="0" eaLnBrk="1" hangingPunct="1">
              <a:buNone/>
            </a:pPr>
            <a:r>
              <a:rPr lang="ru-RU" altLang="ru-RU" sz="2800" i="1" dirty="0"/>
              <a:t>3.Прислать  в </a:t>
            </a:r>
            <a:r>
              <a:rPr lang="en-US" altLang="ru-RU" sz="2800" i="1" dirty="0" err="1"/>
              <a:t>vk</a:t>
            </a:r>
            <a:r>
              <a:rPr lang="en-US" altLang="ru-RU" sz="2800" i="1" dirty="0"/>
              <a:t> ( </a:t>
            </a:r>
            <a:r>
              <a:rPr lang="ru-RU" altLang="ru-RU" sz="2800" i="1" dirty="0"/>
              <a:t>В Контакте) с выводами.</a:t>
            </a:r>
          </a:p>
          <a:p>
            <a:pPr marL="0" indent="0" eaLnBrk="1" hangingPunct="1">
              <a:buNone/>
            </a:pPr>
            <a:r>
              <a:rPr lang="ru-RU" altLang="ru-RU" sz="2800" i="1" dirty="0"/>
              <a:t>Почему, на ваш взгляд, какие-то фотографии получились интереснее. Что повлияло?</a:t>
            </a:r>
          </a:p>
          <a:p>
            <a:pPr eaLnBrk="1" hangingPunct="1"/>
            <a:endParaRPr lang="ru-RU" altLang="ru-RU" b="1" dirty="0"/>
          </a:p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87115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3647"/>
            <a:ext cx="8229600" cy="202034"/>
          </a:xfrm>
        </p:spPr>
        <p:txBody>
          <a:bodyPr>
            <a:noAutofit/>
          </a:bodyPr>
          <a:lstStyle/>
          <a:p>
            <a:r>
              <a:rPr lang="ru-RU" sz="2000" dirty="0"/>
              <a:t>Особенности естественного освещения в фотографии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761186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800" dirty="0"/>
              <a:t>Эффекты зимнего  освещения </a:t>
            </a:r>
          </a:p>
          <a:p>
            <a:endParaRPr lang="ru-RU" dirty="0"/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3586" y="1844824"/>
            <a:ext cx="6481539" cy="432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8329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Особенности естественного освещения в фотографии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904656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2400" b="1" dirty="0"/>
              <a:t>Факторы, влияющие на характеристики солнечного освещения</a:t>
            </a:r>
          </a:p>
          <a:p>
            <a:pPr marL="0" indent="0" algn="ctr">
              <a:buNone/>
              <a:defRPr/>
            </a:pPr>
            <a:r>
              <a:rPr lang="ru-RU" sz="2000" b="1" dirty="0"/>
              <a:t>Полуденный свет</a:t>
            </a:r>
          </a:p>
          <a:p>
            <a:pPr marL="0" indent="0">
              <a:buNone/>
              <a:defRPr/>
            </a:pPr>
            <a:r>
              <a:rPr lang="ru-RU" sz="2400" dirty="0"/>
              <a:t>Многие считают его невыразительным . </a:t>
            </a:r>
          </a:p>
          <a:p>
            <a:pPr marL="0" indent="0">
              <a:buNone/>
              <a:defRPr/>
            </a:pPr>
            <a:r>
              <a:rPr lang="ru-RU" sz="2400" dirty="0"/>
              <a:t>Тем не менее, </a:t>
            </a:r>
          </a:p>
          <a:p>
            <a:pPr marL="0" indent="0">
              <a:buNone/>
              <a:defRPr/>
            </a:pPr>
            <a:r>
              <a:rPr lang="ru-RU" sz="2400" dirty="0"/>
              <a:t>все зависит от сюжета,</a:t>
            </a:r>
          </a:p>
          <a:p>
            <a:pPr marL="0" indent="0">
              <a:buNone/>
              <a:defRPr/>
            </a:pPr>
            <a:r>
              <a:rPr lang="ru-RU" sz="2400" dirty="0"/>
              <a:t> автора и отношения</a:t>
            </a:r>
          </a:p>
          <a:p>
            <a:pPr marL="0" indent="0">
              <a:buNone/>
              <a:defRPr/>
            </a:pPr>
            <a:r>
              <a:rPr lang="ru-RU" sz="2400" dirty="0"/>
              <a:t> автора к сюжету.</a:t>
            </a:r>
          </a:p>
          <a:p>
            <a:pPr marL="0" indent="0">
              <a:buNone/>
              <a:defRPr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r>
              <a:rPr lang="ru-RU" sz="2000" i="1" dirty="0"/>
              <a:t>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000" i="1" dirty="0"/>
              <a:t>                                                                                                                                Жара</a:t>
            </a:r>
          </a:p>
        </p:txBody>
      </p:sp>
      <p:pic>
        <p:nvPicPr>
          <p:cNvPr id="4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08920"/>
            <a:ext cx="4394200" cy="34563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338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1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Особенности естественного освещения в фотографии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dirty="0"/>
              <a:t>Освещение при облачном небе</a:t>
            </a:r>
          </a:p>
          <a:p>
            <a:endParaRPr lang="ru-RU" dirty="0"/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498" y="1844824"/>
            <a:ext cx="6249003" cy="35171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776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2000" dirty="0"/>
              <a:t>Особенности естественного освещения в фотографии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818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Роль состояния атмосферы в освещении многозначна. Состав атмосферы неоднородный и сложный. Это набор всех известных газов, водяной пар, капли воды и кусочки льда, пылевые частицы различных веществ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800" dirty="0"/>
              <a:t>Атмосфера представляет собой сложный светофильтр. Его «цвет» (т.е. спектральная характеристика) и пропускная способность (плотность) зависят от множества факторов: высоты Солнца, влажности воздуха, содержания пыли и пр.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749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/>
          </a:bodyPr>
          <a:lstStyle/>
          <a:p>
            <a:r>
              <a:rPr lang="ru-RU" sz="2000" dirty="0"/>
              <a:t>Факторы естественного освещения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31838"/>
            <a:ext cx="8496944" cy="58515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/>
              <a:t>В облачную погоду прямые лучи Солнца вообще не достигают земной поверхности. </a:t>
            </a:r>
          </a:p>
          <a:p>
            <a:pPr marL="0" indent="0" algn="just">
              <a:buNone/>
            </a:pPr>
            <a:r>
              <a:rPr lang="ru-RU" sz="2600" dirty="0"/>
              <a:t>Здесь а</a:t>
            </a:r>
            <a:r>
              <a:rPr lang="ru-RU" sz="2600" b="1" dirty="0"/>
              <a:t>тмосфера </a:t>
            </a:r>
            <a:r>
              <a:rPr lang="ru-RU" sz="2600" dirty="0"/>
              <a:t>становится основным источником света. Интенсивность света в облачную погоду в несколько раз ниже, чем от прямых солнечных лучей, и зависит от плотности облаков. </a:t>
            </a:r>
          </a:p>
          <a:p>
            <a:pPr marL="0" indent="0" algn="just">
              <a:buNone/>
            </a:pPr>
            <a:r>
              <a:rPr lang="ru-RU" sz="2600" dirty="0"/>
              <a:t>Свет, излучаемый атмосферой, имеет большую насыщенность </a:t>
            </a:r>
            <a:r>
              <a:rPr lang="ru-RU" sz="2600" b="1" dirty="0"/>
              <a:t>в сине-голубой части спектра</a:t>
            </a:r>
            <a:r>
              <a:rPr lang="ru-RU" sz="2600" dirty="0"/>
              <a:t>.</a:t>
            </a:r>
          </a:p>
          <a:p>
            <a:pPr marL="0" indent="0" algn="just">
              <a:buNone/>
            </a:pPr>
            <a:r>
              <a:rPr lang="ru-RU" sz="2600" dirty="0"/>
              <a:t> Это смещение более ощутимо в условиях чистого, безоблачного неба и, особенно, в горах.</a:t>
            </a:r>
          </a:p>
          <a:p>
            <a:pPr marL="0" indent="0" algn="just">
              <a:buNone/>
            </a:pPr>
            <a:r>
              <a:rPr lang="ru-RU" sz="2600" dirty="0"/>
              <a:t> С другой стороны, сильная запыленность воздуха изменяет спектральный состав света, идущего от неба.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3053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ru-RU" sz="2000" dirty="0"/>
              <a:t>Факторы естественного освещения.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5976664"/>
          </a:xfrm>
        </p:spPr>
        <p:txBody>
          <a:bodyPr>
            <a:normAutofit/>
          </a:bodyPr>
          <a:lstStyle/>
          <a:p>
            <a:r>
              <a:rPr lang="ru-RU" sz="2400" dirty="0"/>
              <a:t>Наиболее характерной особенностью света, излучаемого небом, является его рассеянность. 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При наличии прямого солнечного освещения свет неба выполняет роль заполняющего света и обеспечивает проработку деталей объекта в тенях</a:t>
            </a:r>
          </a:p>
          <a:p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71147FC-6709-4AFD-8B9D-67465DED4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0966" y="3173039"/>
            <a:ext cx="4094076" cy="34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8156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Autofit/>
          </a:bodyPr>
          <a:lstStyle/>
          <a:p>
            <a:r>
              <a:rPr lang="ru-RU" sz="2000" dirty="0"/>
              <a:t>Особенности естественного освещения в фотографии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Таким образом, в условиях естественного освещения можно выделить три основные  ситуации: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r>
              <a:rPr lang="ru-RU" sz="2400" dirty="0"/>
              <a:t>солнечная безоблачная погода,</a:t>
            </a:r>
          </a:p>
          <a:p>
            <a:r>
              <a:rPr lang="ru-RU" sz="2400" dirty="0"/>
              <a:t> облачная погода без прямых солнечных лучей </a:t>
            </a:r>
          </a:p>
          <a:p>
            <a:r>
              <a:rPr lang="ru-RU" sz="2400" dirty="0"/>
              <a:t>и облачная погода при открытом Солнце.</a:t>
            </a:r>
          </a:p>
        </p:txBody>
      </p:sp>
    </p:spTree>
    <p:extLst>
      <p:ext uri="{BB962C8B-B14F-4D97-AF65-F5344CB8AC3E}">
        <p14:creationId xmlns:p14="http://schemas.microsoft.com/office/powerpoint/2010/main" xmlns="" val="26890835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675</Words>
  <Application>Microsoft Office PowerPoint</Application>
  <PresentationFormat>Экран (4:3)</PresentationFormat>
  <Paragraphs>117</Paragraphs>
  <Slides>20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Особенности естественного освещения в фотографии  Педагог Тарвердян А.Х.</vt:lpstr>
      <vt:lpstr>Особенности естественного освещения в фотографии</vt:lpstr>
      <vt:lpstr>Особенности естественного освещения в фотографии</vt:lpstr>
      <vt:lpstr>Особенности естественного освещения в фотографии</vt:lpstr>
      <vt:lpstr>Особенности естественного освещения в фотографии</vt:lpstr>
      <vt:lpstr>Особенности естественного освещения в фотографии</vt:lpstr>
      <vt:lpstr>Факторы естественного освещения</vt:lpstr>
      <vt:lpstr>Факторы естественного освещения. </vt:lpstr>
      <vt:lpstr>Особенности естественного освещения в фотографии</vt:lpstr>
      <vt:lpstr>Факторы естественного освещения. </vt:lpstr>
      <vt:lpstr>Факторы естественного освещения. </vt:lpstr>
      <vt:lpstr>Факторы естественного освещения. </vt:lpstr>
      <vt:lpstr>Факторы естественного освещения</vt:lpstr>
      <vt:lpstr>Факторы естественного освещения</vt:lpstr>
      <vt:lpstr>Факторы естественного освещения</vt:lpstr>
      <vt:lpstr>Факторы естественного освещения</vt:lpstr>
      <vt:lpstr>Факторы естественного освещения </vt:lpstr>
      <vt:lpstr>Факторы естественного освещения </vt:lpstr>
      <vt:lpstr>Факторы естественного освещения </vt:lpstr>
      <vt:lpstr>Факторы естественного освещения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 и освещение в фотографии</dc:title>
  <dc:creator>User</dc:creator>
  <cp:lastModifiedBy>ТАТЬЯНА</cp:lastModifiedBy>
  <cp:revision>24</cp:revision>
  <dcterms:created xsi:type="dcterms:W3CDTF">2015-01-21T10:37:09Z</dcterms:created>
  <dcterms:modified xsi:type="dcterms:W3CDTF">2020-04-06T20:03:14Z</dcterms:modified>
</cp:coreProperties>
</file>